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1" r:id="rId3"/>
  </p:sldMasterIdLst>
  <p:notesMasterIdLst>
    <p:notesMasterId r:id="rId5"/>
  </p:notesMasterIdLst>
  <p:sldIdLst>
    <p:sldId id="386" r:id="rId4"/>
    <p:sldId id="465" r:id="rId6"/>
    <p:sldId id="466" r:id="rId7"/>
    <p:sldId id="345" r:id="rId8"/>
    <p:sldId id="469" r:id="rId9"/>
    <p:sldId id="470" r:id="rId10"/>
    <p:sldId id="471" r:id="rId11"/>
    <p:sldId id="472" r:id="rId12"/>
    <p:sldId id="474" r:id="rId13"/>
    <p:sldId id="476" r:id="rId14"/>
    <p:sldId id="475" r:id="rId15"/>
    <p:sldId id="480" r:id="rId16"/>
    <p:sldId id="479" r:id="rId17"/>
    <p:sldId id="473" r:id="rId18"/>
  </p:sldIdLst>
  <p:sldSz cx="9144000" cy="5143500" type="screen16x9"/>
  <p:notesSz cx="6858000" cy="9144000"/>
  <p:custDataLst>
    <p:tags r:id="rId22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080808"/>
    <a:srgbClr val="0065B3"/>
    <a:srgbClr val="00377A"/>
    <a:srgbClr val="E7F1FA"/>
    <a:srgbClr val="C9D6DE"/>
    <a:srgbClr val="00887C"/>
    <a:srgbClr val="FAFAFA"/>
    <a:srgbClr val="005DA2"/>
    <a:srgbClr val="FF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9" autoAdjust="0"/>
    <p:restoredTop sz="94660"/>
  </p:normalViewPr>
  <p:slideViewPr>
    <p:cSldViewPr>
      <p:cViewPr>
        <p:scale>
          <a:sx n="71" d="100"/>
          <a:sy n="71" d="100"/>
        </p:scale>
        <p:origin x="-1302" y="-372"/>
      </p:cViewPr>
      <p:guideLst>
        <p:guide orient="horz" pos="1620"/>
        <p:guide pos="2880"/>
        <p:guide pos="271"/>
        <p:guide pos="1418"/>
        <p:guide pos="90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AE03-6EE8-41FD-8A37-86C6BC5E26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E0E0E2-7263-44C4-AAA9-733DBA7BD2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E0E0E2-7263-44C4-AAA9-733DBA7BD20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02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各项工作开展情况</a:t>
            </a:r>
            <a:endParaRPr lang="zh-CN" altLang="en-US" sz="2000" b="1" dirty="0" smtClean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05" y="-3429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02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各项工作开展情况</a:t>
            </a:r>
            <a:endParaRPr lang="zh-CN" altLang="en-US" sz="2000" b="1" dirty="0" smtClean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03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规范化建设的收获和体会</a:t>
            </a:r>
            <a:endParaRPr lang="zh-CN" altLang="en-US" sz="2000" b="1" dirty="0" smtClean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04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工作体会</a:t>
            </a:r>
            <a:endParaRPr lang="zh-CN" altLang="en-US" sz="2000" b="1" dirty="0" smtClean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03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取得的效果</a:t>
            </a:r>
            <a:endParaRPr lang="zh-CN" altLang="en-US" sz="2000" b="1" dirty="0" smtClean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03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取得的效果</a:t>
            </a:r>
            <a:endParaRPr lang="zh-CN" altLang="en-US" sz="2000" b="1" dirty="0" smtClean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5220072" y="3659197"/>
            <a:ext cx="2291443" cy="338536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>
              <a:defRPr/>
            </a:pPr>
            <a:r>
              <a:rPr lang="zh-CN" altLang="en-US" sz="1600" b="1" kern="100" dirty="0">
                <a:solidFill>
                  <a:schemeClr val="bg1"/>
                </a:solidFill>
                <a:latin typeface="Arial" panose="020B0604020202020204" pitchFamily="34" charset="0"/>
                <a:ea typeface="黑体" panose="02010600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规范化建设取得的效果</a:t>
            </a:r>
            <a:endParaRPr lang="zh-CN" altLang="en-US" sz="1600" b="1" kern="100" dirty="0">
              <a:solidFill>
                <a:schemeClr val="bg1"/>
              </a:solidFill>
              <a:latin typeface="Arial" panose="020B0604020202020204" pitchFamily="34" charset="0"/>
              <a:ea typeface="黑体" panose="0201060003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02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lIns="121963" tIns="60981" rIns="121963" bIns="60981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975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02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3225"/>
            </a:lvl1pPr>
            <a:lvl2pPr marL="457200" indent="0">
              <a:buNone/>
              <a:defRPr sz="2775"/>
            </a:lvl2pPr>
            <a:lvl3pPr marL="914400" indent="0">
              <a:buNone/>
              <a:defRPr sz="2400"/>
            </a:lvl3pPr>
            <a:lvl4pPr marL="1371600" indent="0">
              <a:buNone/>
              <a:defRPr sz="2025"/>
            </a:lvl4pPr>
            <a:lvl5pPr marL="1828165" indent="0">
              <a:buNone/>
              <a:defRPr sz="2025"/>
            </a:lvl5pPr>
            <a:lvl6pPr marL="2285365" indent="0">
              <a:buNone/>
              <a:defRPr sz="2025"/>
            </a:lvl6pPr>
            <a:lvl7pPr marL="2742565" indent="0">
              <a:buNone/>
              <a:defRPr sz="2025"/>
            </a:lvl7pPr>
            <a:lvl8pPr marL="3199765" indent="0">
              <a:buNone/>
              <a:defRPr sz="2025"/>
            </a:lvl8pPr>
            <a:lvl9pPr marL="365696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975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1" y="154781"/>
            <a:ext cx="2057400" cy="3290888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桌面文件\ppt底图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0" y="2383"/>
            <a:ext cx="9228378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-14521" y="0"/>
            <a:ext cx="9228619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98000">
                <a:schemeClr val="tx1">
                  <a:alpha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70" rIns="68541" bIns="34270" anchor="ctr"/>
          <a:lstStyle/>
          <a:p>
            <a:pPr algn="ctr" eaLnBrk="0" hangingPunct="0">
              <a:defRPr/>
            </a:pPr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59192-60C8-49F5-94DF-1E29C3FCC85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30883-2733-4EB0-9793-894FF9D5011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49179"/>
            <a:ext cx="2129258" cy="139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01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供电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所的基本情况介绍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01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供电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所的基本情况介绍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02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规范化建设工作开展情况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02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规范化建设工作开展情况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DF659192-60C8-49F5-94DF-1E29C3FCC8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fld id="{EB730883-2733-4EB0-9793-894FF9D501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03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规范化建设的收获和体会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03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规范化建设的收获和体会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04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规范化建设取得的效果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04 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5B3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+mn-cs"/>
                <a:sym typeface="Arial" panose="020B0604020202020204" pitchFamily="34" charset="0"/>
              </a:rPr>
              <a:t>规范化建设取得的效果</a:t>
            </a:r>
            <a:endParaRPr kumimoji="0" lang="zh-CN" alt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65B3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59192-60C8-49F5-94DF-1E29C3FCC85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30883-2733-4EB0-9793-894FF9D5011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5220072" y="3659197"/>
            <a:ext cx="2291443" cy="338536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003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规范化建设取得的效果</a:t>
            </a:r>
            <a:endParaRPr kumimoji="0" lang="zh-CN" altLang="en-US" sz="1600" b="1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003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02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lIns="121963" tIns="60981" rIns="121963" bIns="60981"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975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59192-60C8-49F5-94DF-1E29C3FCC85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30883-2733-4EB0-9793-894FF9D5011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lIns="121963" tIns="60981" rIns="121963" bIns="60981" anchor="b"/>
          <a:lstStyle>
            <a:lvl1pPr algn="l">
              <a:defRPr sz="2025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3225"/>
            </a:lvl1pPr>
            <a:lvl2pPr marL="457200" indent="0">
              <a:buNone/>
              <a:defRPr sz="2775"/>
            </a:lvl2pPr>
            <a:lvl3pPr marL="914400" indent="0">
              <a:buNone/>
              <a:defRPr sz="2400"/>
            </a:lvl3pPr>
            <a:lvl4pPr marL="1371600" indent="0">
              <a:buNone/>
              <a:defRPr sz="2025"/>
            </a:lvl4pPr>
            <a:lvl5pPr marL="1828165" indent="0">
              <a:buNone/>
              <a:defRPr sz="2025"/>
            </a:lvl5pPr>
            <a:lvl6pPr marL="2285365" indent="0">
              <a:buNone/>
              <a:defRPr sz="2025"/>
            </a:lvl6pPr>
            <a:lvl7pPr marL="2742565" indent="0">
              <a:buNone/>
              <a:defRPr sz="2025"/>
            </a:lvl7pPr>
            <a:lvl8pPr marL="3199765" indent="0">
              <a:buNone/>
              <a:defRPr sz="2025"/>
            </a:lvl8pPr>
            <a:lvl9pPr marL="365696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 lIns="121963" tIns="60981" rIns="121963" bIns="60981"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975"/>
            </a:lvl3pPr>
            <a:lvl4pPr marL="1371600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59192-60C8-49F5-94DF-1E29C3FCC85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30883-2733-4EB0-9793-894FF9D5011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lIns="121963" tIns="60981" rIns="121963" bIns="609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59192-60C8-49F5-94DF-1E29C3FCC85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30883-2733-4EB0-9793-894FF9D5011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1" y="154781"/>
            <a:ext cx="2057400" cy="3290888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 lIns="121963" tIns="60981" rIns="121963" bIns="6098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59192-60C8-49F5-94DF-1E29C3FCC85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121963" tIns="60981" rIns="121963" bIns="60981"/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730883-2733-4EB0-9793-894FF9D5011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377A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377A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桌面文件\ppt底图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0" y="2383"/>
            <a:ext cx="9228378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-14521" y="0"/>
            <a:ext cx="9228619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30000">
                <a:schemeClr val="bg1">
                  <a:alpha val="0"/>
                </a:schemeClr>
              </a:gs>
              <a:gs pos="98000">
                <a:schemeClr val="tx1">
                  <a:alpha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70" rIns="68541" bIns="34270" anchor="ctr"/>
          <a:lstStyle/>
          <a:p>
            <a:pPr marL="0" marR="0" lvl="0" indent="0" algn="ctr" defTabSz="91376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2123728" y="519997"/>
            <a:ext cx="7488832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"/>
          <p:cNvSpPr txBox="1"/>
          <p:nvPr userDrawn="1"/>
        </p:nvSpPr>
        <p:spPr>
          <a:xfrm>
            <a:off x="107504" y="319942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01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基本</a:t>
            </a:r>
            <a:r>
              <a:rPr lang="zh-CN" altLang="en-US" sz="2000" b="1" dirty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情况介绍</a:t>
            </a:r>
            <a:endParaRPr lang="zh-CN" altLang="en-US" sz="2000" b="1" dirty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2123728" y="519997"/>
            <a:ext cx="7488832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"/>
          <p:cNvSpPr txBox="1"/>
          <p:nvPr userDrawn="1"/>
        </p:nvSpPr>
        <p:spPr>
          <a:xfrm>
            <a:off x="107504" y="319942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01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基本</a:t>
            </a:r>
            <a:r>
              <a:rPr lang="zh-CN" altLang="en-US" sz="2000" b="1" dirty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情况介绍</a:t>
            </a:r>
            <a:endParaRPr lang="zh-CN" altLang="en-US" sz="2000" b="1" dirty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2123728" y="519997"/>
            <a:ext cx="7488832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"/>
          <p:cNvSpPr txBox="1"/>
          <p:nvPr userDrawn="1"/>
        </p:nvSpPr>
        <p:spPr>
          <a:xfrm>
            <a:off x="107504" y="319942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02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工作开展情况</a:t>
            </a:r>
            <a:endParaRPr lang="zh-CN" altLang="en-US" sz="2000" b="1" dirty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2123728" y="519997"/>
            <a:ext cx="7488832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"/>
          <p:cNvSpPr txBox="1"/>
          <p:nvPr userDrawn="1"/>
        </p:nvSpPr>
        <p:spPr>
          <a:xfrm>
            <a:off x="107504" y="319942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03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取得的效果</a:t>
            </a:r>
            <a:endParaRPr lang="zh-CN" altLang="en-US" sz="2000" b="1" dirty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2123728" y="519997"/>
            <a:ext cx="7488832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2"/>
          <p:cNvSpPr txBox="1"/>
          <p:nvPr userDrawn="1"/>
        </p:nvSpPr>
        <p:spPr>
          <a:xfrm>
            <a:off x="107504" y="319942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04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工作体会</a:t>
            </a:r>
            <a:endParaRPr lang="zh-CN" altLang="en-US" sz="2000" b="1" dirty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 userDrawn="1"/>
        </p:nvCxnSpPr>
        <p:spPr>
          <a:xfrm>
            <a:off x="1639953" y="519997"/>
            <a:ext cx="7972607" cy="0"/>
          </a:xfrm>
          <a:prstGeom prst="line">
            <a:avLst/>
          </a:prstGeom>
          <a:ln w="25400">
            <a:solidFill>
              <a:srgbClr val="0065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5" descr="贵州电网公司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690185" cy="110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2"/>
          <p:cNvSpPr txBox="1"/>
          <p:nvPr userDrawn="1"/>
        </p:nvSpPr>
        <p:spPr>
          <a:xfrm>
            <a:off x="1624651" y="141258"/>
            <a:ext cx="431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01 </a:t>
            </a:r>
            <a:r>
              <a:rPr lang="zh-CN" altLang="en-US" sz="2000" b="1" dirty="0" smtClean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供电</a:t>
            </a:r>
            <a:r>
              <a:rPr lang="zh-CN" altLang="en-US" sz="2000" b="1" dirty="0">
                <a:solidFill>
                  <a:srgbClr val="0065B3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所的基本情况介绍</a:t>
            </a:r>
            <a:endParaRPr lang="zh-CN" altLang="en-US" sz="2000" b="1" dirty="0">
              <a:solidFill>
                <a:srgbClr val="0065B3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 userDrawn="1"/>
        </p:nvGraphicFramePr>
        <p:xfrm>
          <a:off x="9252520" y="411510"/>
          <a:ext cx="743744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7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0 55</a:t>
                      </a:r>
                      <a:r>
                        <a:rPr lang="en-US" altLang="zh-CN" sz="1050" baseline="0" dirty="0" smtClean="0"/>
                        <a:t> 122</a:t>
                      </a:r>
                      <a:endParaRPr lang="zh-CN" altLang="en-US" sz="1050" dirty="0"/>
                    </a:p>
                  </a:txBody>
                  <a:tcPr>
                    <a:solidFill>
                      <a:srgbClr val="00377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0 101 179</a:t>
                      </a:r>
                      <a:endParaRPr lang="zh-CN" altLang="en-US" sz="1050" dirty="0"/>
                    </a:p>
                  </a:txBody>
                  <a:tcPr>
                    <a:solidFill>
                      <a:srgbClr val="0065B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201 214 222</a:t>
                      </a:r>
                      <a:endParaRPr lang="zh-CN" altLang="en-US" sz="1050" dirty="0"/>
                    </a:p>
                  </a:txBody>
                  <a:tcPr>
                    <a:solidFill>
                      <a:srgbClr val="C9D6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231 241 250</a:t>
                      </a:r>
                      <a:endParaRPr lang="zh-CN" altLang="en-US" sz="1050" dirty="0"/>
                    </a:p>
                  </a:txBody>
                  <a:tcPr>
                    <a:solidFill>
                      <a:srgbClr val="E7F1F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376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 userDrawn="1"/>
        </p:nvGraphicFramePr>
        <p:xfrm>
          <a:off x="9252520" y="411510"/>
          <a:ext cx="743744" cy="267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37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0 55</a:t>
                      </a:r>
                      <a:r>
                        <a:rPr lang="en-US" altLang="zh-CN" sz="1050" baseline="0" dirty="0" smtClean="0"/>
                        <a:t> 122</a:t>
                      </a:r>
                      <a:endParaRPr lang="zh-CN" altLang="en-US" sz="1050" dirty="0"/>
                    </a:p>
                  </a:txBody>
                  <a:tcPr>
                    <a:solidFill>
                      <a:srgbClr val="00377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0 101 179</a:t>
                      </a:r>
                      <a:endParaRPr lang="zh-CN" altLang="en-US" sz="1050" dirty="0"/>
                    </a:p>
                  </a:txBody>
                  <a:tcPr>
                    <a:solidFill>
                      <a:srgbClr val="0065B3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201 214 222</a:t>
                      </a:r>
                      <a:endParaRPr lang="zh-CN" altLang="en-US" sz="1050" dirty="0"/>
                    </a:p>
                  </a:txBody>
                  <a:tcPr>
                    <a:solidFill>
                      <a:srgbClr val="C9D6DE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050" dirty="0" smtClean="0"/>
                        <a:t>231 241 250</a:t>
                      </a:r>
                      <a:endParaRPr lang="zh-CN" altLang="en-US" sz="1050" dirty="0"/>
                    </a:p>
                  </a:txBody>
                  <a:tcPr>
                    <a:solidFill>
                      <a:srgbClr val="E7F1F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05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3765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7.png"/><Relationship Id="rId7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tags" Target="../tags/tag3.xml"/><Relationship Id="rId4" Type="http://schemas.openxmlformats.org/officeDocument/2006/relationships/image" Target="../media/image5.jpeg"/><Relationship Id="rId3" Type="http://schemas.openxmlformats.org/officeDocument/2006/relationships/tags" Target="../tags/tag2.xml"/><Relationship Id="rId2" Type="http://schemas.openxmlformats.org/officeDocument/2006/relationships/image" Target="../media/image4.jpe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2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30.png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.tiff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.tiff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7.xml"/><Relationship Id="rId2" Type="http://schemas.openxmlformats.org/officeDocument/2006/relationships/image" Target="../media/image24.jpeg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349" r="29548" b="1373"/>
          <a:stretch>
            <a:fillRect/>
          </a:stretch>
        </p:blipFill>
        <p:spPr>
          <a:xfrm>
            <a:off x="7668344" y="2571750"/>
            <a:ext cx="1080120" cy="1080120"/>
          </a:xfrm>
          <a:prstGeom prst="ellipse">
            <a:avLst/>
          </a:prstGeom>
          <a:ln w="63500">
            <a:gradFill flip="none" rotWithShape="1">
              <a:gsLst>
                <a:gs pos="52000">
                  <a:schemeClr val="bg1">
                    <a:lumMod val="85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2463" r="14040" b="2135"/>
          <a:stretch>
            <a:fillRect/>
          </a:stretch>
        </p:blipFill>
        <p:spPr>
          <a:xfrm>
            <a:off x="5940152" y="3111810"/>
            <a:ext cx="1357623" cy="1357623"/>
          </a:xfrm>
          <a:prstGeom prst="ellipse">
            <a:avLst/>
          </a:prstGeom>
          <a:ln w="63500">
            <a:gradFill flip="none" rotWithShape="1">
              <a:gsLst>
                <a:gs pos="52000">
                  <a:schemeClr val="bg1">
                    <a:lumMod val="85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4" t="18230" r="1032" b="21171"/>
          <a:stretch>
            <a:fillRect/>
          </a:stretch>
        </p:blipFill>
        <p:spPr>
          <a:xfrm>
            <a:off x="3707904" y="3363838"/>
            <a:ext cx="1635126" cy="1635126"/>
          </a:xfrm>
          <a:prstGeom prst="ellipse">
            <a:avLst/>
          </a:prstGeom>
          <a:ln w="63500">
            <a:gradFill flip="none" rotWithShape="1">
              <a:gsLst>
                <a:gs pos="52000">
                  <a:schemeClr val="bg1">
                    <a:lumMod val="85000"/>
                  </a:schemeClr>
                </a:gs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l="100000" t="100000"/>
              </a:path>
              <a:tileRect r="-100000" b="-10000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A_矩形 10"/>
          <p:cNvSpPr/>
          <p:nvPr>
            <p:custDataLst>
              <p:tags r:id="rId7"/>
            </p:custDataLst>
          </p:nvPr>
        </p:nvSpPr>
        <p:spPr>
          <a:xfrm>
            <a:off x="676144" y="1431740"/>
            <a:ext cx="75608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ln>
                  <a:solidFill>
                    <a:srgbClr val="C9D6DE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京上在线科技(深圳)有限公司</a:t>
            </a:r>
            <a:endParaRPr lang="zh-CN" altLang="en-US" sz="3600" b="1" dirty="0">
              <a:ln>
                <a:solidFill>
                  <a:srgbClr val="C9D6DE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4" name="图片 3" descr="京上在线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65" y="483235"/>
            <a:ext cx="1269365" cy="902335"/>
          </a:xfrm>
          <a:prstGeom prst="rect">
            <a:avLst/>
          </a:prstGeom>
        </p:spPr>
      </p:pic>
      <p:sp>
        <p:nvSpPr>
          <p:cNvPr id="5" name="PA_矩形 10"/>
          <p:cNvSpPr/>
          <p:nvPr>
            <p:custDataLst>
              <p:tags r:id="rId9"/>
            </p:custDataLst>
          </p:nvPr>
        </p:nvSpPr>
        <p:spPr>
          <a:xfrm>
            <a:off x="683129" y="1995620"/>
            <a:ext cx="7560840" cy="38354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900" b="1" dirty="0">
                <a:ln>
                  <a:solidFill>
                    <a:srgbClr val="C9D6DE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Jingshang Online Technology (Shenzhen) Co., Ltd</a:t>
            </a:r>
            <a:endParaRPr lang="zh-CN" altLang="en-US" sz="1900" b="1" dirty="0">
              <a:ln>
                <a:solidFill>
                  <a:srgbClr val="C9D6DE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4" name="图片 3" descr="2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627380"/>
            <a:ext cx="9131935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2" name="图片 1" descr="3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8815"/>
            <a:ext cx="9143365" cy="4225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2" name="图片 1" descr="44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7705"/>
            <a:ext cx="9143365" cy="4230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2" name="图片 1" descr="55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10" y="660400"/>
            <a:ext cx="9094470" cy="4257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75" name="TextBox 7"/>
          <p:cNvSpPr>
            <a:spLocks noChangeArrowheads="1"/>
          </p:cNvSpPr>
          <p:nvPr/>
        </p:nvSpPr>
        <p:spPr bwMode="auto">
          <a:xfrm>
            <a:off x="749617" y="1776656"/>
            <a:ext cx="777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algn="ctr"/>
            <a:r>
              <a:rPr lang="zh-CN" altLang="en-US" sz="6000" b="1" dirty="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感谢聆听</a:t>
            </a:r>
            <a:endParaRPr lang="zh-CN" altLang="en-US" sz="6000" b="1" dirty="0">
              <a:solidFill>
                <a:schemeClr val="tx2"/>
              </a:solidFill>
              <a:latin typeface="Verdana" panose="020B0604030504040204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467360" y="2787650"/>
            <a:ext cx="8281035" cy="4445"/>
          </a:xfrm>
          <a:prstGeom prst="line">
            <a:avLst/>
          </a:prstGeom>
          <a:ln w="6350">
            <a:solidFill>
              <a:srgbClr val="005D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/>
          <p:cNvGrpSpPr/>
          <p:nvPr/>
        </p:nvGrpSpPr>
        <p:grpSpPr>
          <a:xfrm>
            <a:off x="611692" y="2869727"/>
            <a:ext cx="520079" cy="515601"/>
            <a:chOff x="6384032" y="5610747"/>
            <a:chExt cx="520079" cy="515601"/>
          </a:xfrm>
        </p:grpSpPr>
        <p:sp>
          <p:nvSpPr>
            <p:cNvPr id="37" name="MH_SubTitle_5"/>
            <p:cNvSpPr/>
            <p:nvPr>
              <p:custDataLst>
                <p:tags r:id="rId1"/>
              </p:custDataLst>
            </p:nvPr>
          </p:nvSpPr>
          <p:spPr>
            <a:xfrm>
              <a:off x="6384032" y="5610747"/>
              <a:ext cx="520079" cy="51560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p>
              <a:pPr algn="ctr">
                <a:defRPr/>
              </a:pPr>
              <a:endParaRPr lang="zh-CN" altLang="en-US" sz="20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38" name="KSO_Shape"/>
            <p:cNvSpPr/>
            <p:nvPr/>
          </p:nvSpPr>
          <p:spPr>
            <a:xfrm>
              <a:off x="6518914" y="5720432"/>
              <a:ext cx="250315" cy="296230"/>
            </a:xfrm>
            <a:custGeom>
              <a:avLst/>
              <a:gdLst/>
              <a:ahLst/>
              <a:cxnLst/>
              <a:rect l="l" t="t" r="r" b="b"/>
              <a:pathLst>
                <a:path w="396520" h="469210">
                  <a:moveTo>
                    <a:pt x="327445" y="314600"/>
                  </a:moveTo>
                  <a:cubicBezTo>
                    <a:pt x="356349" y="319254"/>
                    <a:pt x="385797" y="360745"/>
                    <a:pt x="394054" y="381803"/>
                  </a:cubicBezTo>
                  <a:cubicBezTo>
                    <a:pt x="402312" y="402860"/>
                    <a:pt x="388098" y="427511"/>
                    <a:pt x="376990" y="440944"/>
                  </a:cubicBezTo>
                  <a:cubicBezTo>
                    <a:pt x="373700" y="421882"/>
                    <a:pt x="364955" y="401443"/>
                    <a:pt x="352485" y="383463"/>
                  </a:cubicBezTo>
                  <a:cubicBezTo>
                    <a:pt x="332676" y="354903"/>
                    <a:pt x="307287" y="337803"/>
                    <a:pt x="287162" y="338581"/>
                  </a:cubicBezTo>
                  <a:cubicBezTo>
                    <a:pt x="300917" y="326499"/>
                    <a:pt x="298542" y="309947"/>
                    <a:pt x="327445" y="314600"/>
                  </a:cubicBezTo>
                  <a:close/>
                  <a:moveTo>
                    <a:pt x="44367" y="9445"/>
                  </a:moveTo>
                  <a:cubicBezTo>
                    <a:pt x="65307" y="7976"/>
                    <a:pt x="88582" y="48300"/>
                    <a:pt x="98716" y="103893"/>
                  </a:cubicBezTo>
                  <a:cubicBezTo>
                    <a:pt x="103023" y="127522"/>
                    <a:pt x="104507" y="151694"/>
                    <a:pt x="102812" y="172874"/>
                  </a:cubicBezTo>
                  <a:cubicBezTo>
                    <a:pt x="96419" y="177933"/>
                    <a:pt x="92462" y="183883"/>
                    <a:pt x="93679" y="191748"/>
                  </a:cubicBezTo>
                  <a:cubicBezTo>
                    <a:pt x="97962" y="219449"/>
                    <a:pt x="202914" y="329063"/>
                    <a:pt x="240363" y="349244"/>
                  </a:cubicBezTo>
                  <a:cubicBezTo>
                    <a:pt x="253454" y="356299"/>
                    <a:pt x="265280" y="353652"/>
                    <a:pt x="275564" y="347108"/>
                  </a:cubicBezTo>
                  <a:lnTo>
                    <a:pt x="275884" y="347663"/>
                  </a:lnTo>
                  <a:cubicBezTo>
                    <a:pt x="293996" y="337193"/>
                    <a:pt x="324545" y="354625"/>
                    <a:pt x="347507" y="388530"/>
                  </a:cubicBezTo>
                  <a:cubicBezTo>
                    <a:pt x="360303" y="407426"/>
                    <a:pt x="369015" y="429003"/>
                    <a:pt x="371399" y="448117"/>
                  </a:cubicBezTo>
                  <a:cubicBezTo>
                    <a:pt x="347296" y="472826"/>
                    <a:pt x="310581" y="469765"/>
                    <a:pt x="288158" y="468159"/>
                  </a:cubicBezTo>
                  <a:cubicBezTo>
                    <a:pt x="253182" y="465654"/>
                    <a:pt x="-15065" y="364036"/>
                    <a:pt x="664" y="89829"/>
                  </a:cubicBezTo>
                  <a:cubicBezTo>
                    <a:pt x="3125" y="70964"/>
                    <a:pt x="7079" y="53749"/>
                    <a:pt x="14299" y="39550"/>
                  </a:cubicBezTo>
                  <a:cubicBezTo>
                    <a:pt x="20978" y="26415"/>
                    <a:pt x="30453" y="15861"/>
                    <a:pt x="44367" y="9445"/>
                  </a:cubicBezTo>
                  <a:close/>
                  <a:moveTo>
                    <a:pt x="85842" y="6"/>
                  </a:moveTo>
                  <a:cubicBezTo>
                    <a:pt x="147282" y="-938"/>
                    <a:pt x="156451" y="106342"/>
                    <a:pt x="147962" y="128156"/>
                  </a:cubicBezTo>
                  <a:cubicBezTo>
                    <a:pt x="140696" y="146825"/>
                    <a:pt x="125598" y="157194"/>
                    <a:pt x="109217" y="167957"/>
                  </a:cubicBezTo>
                  <a:cubicBezTo>
                    <a:pt x="111214" y="147002"/>
                    <a:pt x="109601" y="123749"/>
                    <a:pt x="105273" y="101024"/>
                  </a:cubicBezTo>
                  <a:cubicBezTo>
                    <a:pt x="95931" y="51971"/>
                    <a:pt x="75887" y="14560"/>
                    <a:pt x="55177" y="5105"/>
                  </a:cubicBezTo>
                  <a:cubicBezTo>
                    <a:pt x="63799" y="1769"/>
                    <a:pt x="73998" y="188"/>
                    <a:pt x="85842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9" name="TextBox 3"/>
          <p:cNvSpPr txBox="1"/>
          <p:nvPr/>
        </p:nvSpPr>
        <p:spPr>
          <a:xfrm>
            <a:off x="1187450" y="2931795"/>
            <a:ext cx="211201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rgbClr val="7F7F7F"/>
                </a:solidFill>
                <a:cs typeface="+mn-ea"/>
                <a:sym typeface="+mn-lt"/>
              </a:rPr>
              <a:t>137 1409 8681</a:t>
            </a:r>
            <a:endParaRPr lang="en-US" altLang="zh-CN" sz="1600" dirty="0">
              <a:solidFill>
                <a:srgbClr val="7F7F7F"/>
              </a:solidFill>
              <a:cs typeface="+mn-ea"/>
              <a:sym typeface="+mn-lt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3917950" y="2894965"/>
            <a:ext cx="290068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1097438529@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qq.com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TextBox 18"/>
          <p:cNvSpPr txBox="1"/>
          <p:nvPr/>
        </p:nvSpPr>
        <p:spPr>
          <a:xfrm>
            <a:off x="7338060" y="2921635"/>
            <a:ext cx="150241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1097438529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347635" y="2859665"/>
            <a:ext cx="520079" cy="515601"/>
            <a:chOff x="6924002" y="4869160"/>
            <a:chExt cx="520079" cy="515601"/>
          </a:xfrm>
        </p:grpSpPr>
        <p:sp>
          <p:nvSpPr>
            <p:cNvPr id="43" name="MH_SubTitle_5"/>
            <p:cNvSpPr/>
            <p:nvPr>
              <p:custDataLst>
                <p:tags r:id="rId2"/>
              </p:custDataLst>
            </p:nvPr>
          </p:nvSpPr>
          <p:spPr>
            <a:xfrm>
              <a:off x="6924002" y="4869160"/>
              <a:ext cx="520079" cy="51560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p>
              <a:pPr algn="ctr">
                <a:defRPr/>
              </a:pPr>
              <a:endParaRPr lang="zh-CN" altLang="en-US" sz="20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74" name="KSO_Shape"/>
            <p:cNvSpPr/>
            <p:nvPr/>
          </p:nvSpPr>
          <p:spPr bwMode="auto">
            <a:xfrm>
              <a:off x="7042913" y="4963837"/>
              <a:ext cx="282256" cy="291989"/>
            </a:xfrm>
            <a:custGeom>
              <a:avLst/>
              <a:gdLst>
                <a:gd name="T0" fmla="*/ 2147483646 w 90"/>
                <a:gd name="T1" fmla="*/ 2147483646 h 93"/>
                <a:gd name="T2" fmla="*/ 2147483646 w 90"/>
                <a:gd name="T3" fmla="*/ 2147483646 h 93"/>
                <a:gd name="T4" fmla="*/ 2147483646 w 90"/>
                <a:gd name="T5" fmla="*/ 2147483646 h 93"/>
                <a:gd name="T6" fmla="*/ 2147483646 w 90"/>
                <a:gd name="T7" fmla="*/ 2147483646 h 93"/>
                <a:gd name="T8" fmla="*/ 2147483646 w 90"/>
                <a:gd name="T9" fmla="*/ 2147483646 h 93"/>
                <a:gd name="T10" fmla="*/ 0 w 90"/>
                <a:gd name="T11" fmla="*/ 2147483646 h 93"/>
                <a:gd name="T12" fmla="*/ 0 w 90"/>
                <a:gd name="T13" fmla="*/ 2147483646 h 93"/>
                <a:gd name="T14" fmla="*/ 2147483646 w 90"/>
                <a:gd name="T15" fmla="*/ 2147483646 h 93"/>
                <a:gd name="T16" fmla="*/ 2147483646 w 90"/>
                <a:gd name="T17" fmla="*/ 2147483646 h 93"/>
                <a:gd name="T18" fmla="*/ 2147483646 w 90"/>
                <a:gd name="T19" fmla="*/ 2147483646 h 93"/>
                <a:gd name="T20" fmla="*/ 2147483646 w 90"/>
                <a:gd name="T21" fmla="*/ 2147483646 h 93"/>
                <a:gd name="T22" fmla="*/ 2147483646 w 90"/>
                <a:gd name="T23" fmla="*/ 2147483646 h 93"/>
                <a:gd name="T24" fmla="*/ 2147483646 w 90"/>
                <a:gd name="T25" fmla="*/ 2147483646 h 93"/>
                <a:gd name="T26" fmla="*/ 2147483646 w 90"/>
                <a:gd name="T27" fmla="*/ 2147483646 h 93"/>
                <a:gd name="T28" fmla="*/ 2147483646 w 90"/>
                <a:gd name="T29" fmla="*/ 2147483646 h 93"/>
                <a:gd name="T30" fmla="*/ 2147483646 w 90"/>
                <a:gd name="T31" fmla="*/ 2147483646 h 93"/>
                <a:gd name="T32" fmla="*/ 2147483646 w 90"/>
                <a:gd name="T33" fmla="*/ 2147483646 h 93"/>
                <a:gd name="T34" fmla="*/ 2147483646 w 90"/>
                <a:gd name="T35" fmla="*/ 2147483646 h 93"/>
                <a:gd name="T36" fmla="*/ 2147483646 w 90"/>
                <a:gd name="T37" fmla="*/ 2147483646 h 93"/>
                <a:gd name="T38" fmla="*/ 2147483646 w 90"/>
                <a:gd name="T39" fmla="*/ 2147483646 h 93"/>
                <a:gd name="T40" fmla="*/ 2147483646 w 90"/>
                <a:gd name="T41" fmla="*/ 2147483646 h 93"/>
                <a:gd name="T42" fmla="*/ 2147483646 w 90"/>
                <a:gd name="T43" fmla="*/ 2147483646 h 93"/>
                <a:gd name="T44" fmla="*/ 2147483646 w 90"/>
                <a:gd name="T45" fmla="*/ 2147483646 h 93"/>
                <a:gd name="T46" fmla="*/ 2147483646 w 90"/>
                <a:gd name="T47" fmla="*/ 2147483646 h 93"/>
                <a:gd name="T48" fmla="*/ 2147483646 w 90"/>
                <a:gd name="T49" fmla="*/ 2147483646 h 93"/>
                <a:gd name="T50" fmla="*/ 2147483646 w 90"/>
                <a:gd name="T51" fmla="*/ 2147483646 h 93"/>
                <a:gd name="T52" fmla="*/ 2147483646 w 90"/>
                <a:gd name="T53" fmla="*/ 2147483646 h 93"/>
                <a:gd name="T54" fmla="*/ 2147483646 w 90"/>
                <a:gd name="T55" fmla="*/ 2147483646 h 93"/>
                <a:gd name="T56" fmla="*/ 2147483646 w 90"/>
                <a:gd name="T57" fmla="*/ 2147483646 h 93"/>
                <a:gd name="T58" fmla="*/ 2147483646 w 90"/>
                <a:gd name="T59" fmla="*/ 2147483646 h 93"/>
                <a:gd name="T60" fmla="*/ 2147483646 w 90"/>
                <a:gd name="T61" fmla="*/ 2147483646 h 93"/>
                <a:gd name="T62" fmla="*/ 2147483646 w 90"/>
                <a:gd name="T63" fmla="*/ 2147483646 h 93"/>
                <a:gd name="T64" fmla="*/ 2147483646 w 90"/>
                <a:gd name="T65" fmla="*/ 2147483646 h 93"/>
                <a:gd name="T66" fmla="*/ 2147483646 w 90"/>
                <a:gd name="T67" fmla="*/ 2147483646 h 93"/>
                <a:gd name="T68" fmla="*/ 2147483646 w 90"/>
                <a:gd name="T69" fmla="*/ 2147483646 h 93"/>
                <a:gd name="T70" fmla="*/ 2147483646 w 90"/>
                <a:gd name="T71" fmla="*/ 2147483646 h 93"/>
                <a:gd name="T72" fmla="*/ 2147483646 w 90"/>
                <a:gd name="T73" fmla="*/ 2147483646 h 93"/>
                <a:gd name="T74" fmla="*/ 2147483646 w 90"/>
                <a:gd name="T75" fmla="*/ 2147483646 h 93"/>
                <a:gd name="T76" fmla="*/ 2147483646 w 90"/>
                <a:gd name="T77" fmla="*/ 2147483646 h 93"/>
                <a:gd name="T78" fmla="*/ 2147483646 w 90"/>
                <a:gd name="T79" fmla="*/ 2147483646 h 93"/>
                <a:gd name="T80" fmla="*/ 2147483646 w 90"/>
                <a:gd name="T81" fmla="*/ 2147483646 h 93"/>
                <a:gd name="T82" fmla="*/ 2147483646 w 90"/>
                <a:gd name="T83" fmla="*/ 2147483646 h 93"/>
                <a:gd name="T84" fmla="*/ 2147483646 w 90"/>
                <a:gd name="T85" fmla="*/ 2147483646 h 93"/>
                <a:gd name="T86" fmla="*/ 2147483646 w 90"/>
                <a:gd name="T87" fmla="*/ 2147483646 h 93"/>
                <a:gd name="T88" fmla="*/ 2147483646 w 90"/>
                <a:gd name="T89" fmla="*/ 2147483646 h 93"/>
                <a:gd name="T90" fmla="*/ 2147483646 w 90"/>
                <a:gd name="T91" fmla="*/ 2147483646 h 93"/>
                <a:gd name="T92" fmla="*/ 2147483646 w 90"/>
                <a:gd name="T93" fmla="*/ 2147483646 h 93"/>
                <a:gd name="T94" fmla="*/ 2147483646 w 90"/>
                <a:gd name="T95" fmla="*/ 2147483646 h 93"/>
                <a:gd name="T96" fmla="*/ 2147483646 w 90"/>
                <a:gd name="T97" fmla="*/ 2147483646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0" h="93">
                  <a:moveTo>
                    <a:pt x="86" y="38"/>
                  </a:moveTo>
                  <a:cubicBezTo>
                    <a:pt x="88" y="40"/>
                    <a:pt x="90" y="43"/>
                    <a:pt x="90" y="46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8"/>
                    <a:pt x="86" y="93"/>
                    <a:pt x="81" y="93"/>
                  </a:cubicBezTo>
                  <a:cubicBezTo>
                    <a:pt x="9" y="93"/>
                    <a:pt x="9" y="93"/>
                    <a:pt x="9" y="93"/>
                  </a:cubicBezTo>
                  <a:cubicBezTo>
                    <a:pt x="4" y="93"/>
                    <a:pt x="0" y="88"/>
                    <a:pt x="0" y="83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4"/>
                    <a:pt x="1" y="41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3" y="39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3" y="0"/>
                    <a:pt x="46" y="0"/>
                    <a:pt x="50" y="3"/>
                  </a:cubicBezTo>
                  <a:cubicBezTo>
                    <a:pt x="86" y="38"/>
                    <a:pt x="86" y="38"/>
                    <a:pt x="86" y="38"/>
                  </a:cubicBezTo>
                  <a:close/>
                  <a:moveTo>
                    <a:pt x="15" y="30"/>
                  </a:moveTo>
                  <a:cubicBezTo>
                    <a:pt x="15" y="52"/>
                    <a:pt x="15" y="52"/>
                    <a:pt x="15" y="52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15" y="30"/>
                    <a:pt x="15" y="30"/>
                    <a:pt x="15" y="30"/>
                  </a:cubicBezTo>
                  <a:close/>
                  <a:moveTo>
                    <a:pt x="25" y="35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63" y="39"/>
                    <a:pt x="63" y="39"/>
                    <a:pt x="63" y="39"/>
                  </a:cubicBezTo>
                  <a:cubicBezTo>
                    <a:pt x="63" y="35"/>
                    <a:pt x="63" y="35"/>
                    <a:pt x="63" y="35"/>
                  </a:cubicBezTo>
                  <a:cubicBezTo>
                    <a:pt x="25" y="35"/>
                    <a:pt x="25" y="35"/>
                    <a:pt x="25" y="35"/>
                  </a:cubicBezTo>
                  <a:close/>
                  <a:moveTo>
                    <a:pt x="25" y="51"/>
                  </a:moveTo>
                  <a:cubicBezTo>
                    <a:pt x="25" y="55"/>
                    <a:pt x="25" y="55"/>
                    <a:pt x="25" y="55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63" y="51"/>
                    <a:pt x="63" y="51"/>
                    <a:pt x="63" y="51"/>
                  </a:cubicBezTo>
                  <a:cubicBezTo>
                    <a:pt x="25" y="51"/>
                    <a:pt x="25" y="51"/>
                    <a:pt x="25" y="51"/>
                  </a:cubicBezTo>
                  <a:close/>
                  <a:moveTo>
                    <a:pt x="25" y="43"/>
                  </a:moveTo>
                  <a:cubicBezTo>
                    <a:pt x="25" y="47"/>
                    <a:pt x="25" y="47"/>
                    <a:pt x="25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3"/>
                    <a:pt x="63" y="43"/>
                    <a:pt x="63" y="43"/>
                  </a:cubicBezTo>
                  <a:cubicBezTo>
                    <a:pt x="25" y="43"/>
                    <a:pt x="25" y="43"/>
                    <a:pt x="25" y="43"/>
                  </a:cubicBezTo>
                  <a:close/>
                  <a:moveTo>
                    <a:pt x="10" y="87"/>
                  </a:move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8"/>
                    <a:pt x="28" y="67"/>
                  </a:cubicBezTo>
                  <a:cubicBezTo>
                    <a:pt x="27" y="66"/>
                    <a:pt x="26" y="66"/>
                    <a:pt x="25" y="67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6" y="85"/>
                    <a:pt x="6" y="86"/>
                    <a:pt x="7" y="87"/>
                  </a:cubicBezTo>
                  <a:cubicBezTo>
                    <a:pt x="8" y="87"/>
                    <a:pt x="9" y="87"/>
                    <a:pt x="10" y="87"/>
                  </a:cubicBezTo>
                  <a:close/>
                  <a:moveTo>
                    <a:pt x="84" y="84"/>
                  </a:moveTo>
                  <a:cubicBezTo>
                    <a:pt x="66" y="67"/>
                    <a:pt x="66" y="67"/>
                    <a:pt x="66" y="67"/>
                  </a:cubicBezTo>
                  <a:cubicBezTo>
                    <a:pt x="65" y="66"/>
                    <a:pt x="64" y="66"/>
                    <a:pt x="63" y="67"/>
                  </a:cubicBezTo>
                  <a:cubicBezTo>
                    <a:pt x="62" y="68"/>
                    <a:pt x="62" y="69"/>
                    <a:pt x="63" y="69"/>
                  </a:cubicBezTo>
                  <a:cubicBezTo>
                    <a:pt x="81" y="87"/>
                    <a:pt x="81" y="87"/>
                    <a:pt x="81" y="87"/>
                  </a:cubicBezTo>
                  <a:cubicBezTo>
                    <a:pt x="82" y="87"/>
                    <a:pt x="83" y="87"/>
                    <a:pt x="84" y="87"/>
                  </a:cubicBezTo>
                  <a:cubicBezTo>
                    <a:pt x="85" y="86"/>
                    <a:pt x="85" y="85"/>
                    <a:pt x="84" y="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p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817937" y="2881157"/>
            <a:ext cx="520079" cy="515601"/>
            <a:chOff x="9392345" y="4869160"/>
            <a:chExt cx="520079" cy="515601"/>
          </a:xfrm>
        </p:grpSpPr>
        <p:sp>
          <p:nvSpPr>
            <p:cNvPr id="79" name="MH_SubTitle_5"/>
            <p:cNvSpPr/>
            <p:nvPr>
              <p:custDataLst>
                <p:tags r:id="rId3"/>
              </p:custDataLst>
            </p:nvPr>
          </p:nvSpPr>
          <p:spPr>
            <a:xfrm>
              <a:off x="9392345" y="4869160"/>
              <a:ext cx="520079" cy="515601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>
              <a:normAutofit/>
            </a:bodyPr>
            <a:p>
              <a:pPr algn="ctr">
                <a:defRPr/>
              </a:pPr>
              <a:endParaRPr lang="zh-CN" altLang="en-US" sz="2000" b="1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2783" y="4967122"/>
              <a:ext cx="259202" cy="29623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49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149"/>
                            </p:stCondLst>
                            <p:childTnLst>
                              <p:par>
                                <p:cTn id="2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49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49"/>
                            </p:stCondLst>
                            <p:childTnLst>
                              <p:par>
                                <p:cTn id="4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49"/>
                            </p:stCondLst>
                            <p:childTnLst>
                              <p:par>
                                <p:cTn id="4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149"/>
                            </p:stCondLst>
                            <p:childTnLst>
                              <p:par>
                                <p:cTn id="5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-14605" y="-19685"/>
            <a:ext cx="9157970" cy="516255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4" name="矩形 20"/>
          <p:cNvSpPr/>
          <p:nvPr/>
        </p:nvSpPr>
        <p:spPr>
          <a:xfrm>
            <a:off x="0" y="-19685"/>
            <a:ext cx="4328795" cy="5163185"/>
          </a:xfrm>
          <a:custGeom>
            <a:avLst/>
            <a:gdLst/>
            <a:ahLst/>
            <a:cxnLst/>
            <a:rect l="l" t="t" r="r" b="b"/>
            <a:pathLst>
              <a:path w="4958866" h="5163450">
                <a:moveTo>
                  <a:pt x="0" y="0"/>
                </a:moveTo>
                <a:lnTo>
                  <a:pt x="755577" y="0"/>
                </a:lnTo>
                <a:lnTo>
                  <a:pt x="899592" y="0"/>
                </a:lnTo>
                <a:lnTo>
                  <a:pt x="1508303" y="0"/>
                </a:lnTo>
                <a:lnTo>
                  <a:pt x="3955209" y="0"/>
                </a:lnTo>
                <a:lnTo>
                  <a:pt x="4206139" y="0"/>
                </a:lnTo>
                <a:cubicBezTo>
                  <a:pt x="4666577" y="617385"/>
                  <a:pt x="4958866" y="1544845"/>
                  <a:pt x="4958866" y="2581725"/>
                </a:cubicBezTo>
                <a:cubicBezTo>
                  <a:pt x="4958866" y="3614989"/>
                  <a:pt x="4668612" y="4539595"/>
                  <a:pt x="4210704" y="5156800"/>
                </a:cubicBezTo>
                <a:lnTo>
                  <a:pt x="3955209" y="5156800"/>
                </a:lnTo>
                <a:lnTo>
                  <a:pt x="3955209" y="5163450"/>
                </a:lnTo>
                <a:lnTo>
                  <a:pt x="755577" y="5163450"/>
                </a:lnTo>
                <a:lnTo>
                  <a:pt x="755577" y="5156800"/>
                </a:lnTo>
                <a:lnTo>
                  <a:pt x="0" y="515680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90830" y="669925"/>
            <a:ext cx="3443605" cy="4401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300" kern="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京上在线科技(深圳)有限公司成立于</a:t>
            </a:r>
            <a:r>
              <a:rPr lang="en-US" altLang="zh-CN" sz="1300" kern="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2015</a:t>
            </a:r>
            <a:r>
              <a:rPr lang="zh-CN" altLang="en-US" sz="1300" kern="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年，是一家集聚合物锂离子电芯研发、生产、销售于一体的企业，公司产主品广泛应用于智能穿戴、蓝牙耳机、音箱、智能锁、及便携式电子产品领域</a:t>
            </a:r>
            <a:r>
              <a:rPr lang="en-US" altLang="zh-CN" sz="1300" kern="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,</a:t>
            </a: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是全球专业的小型聚合物锂电池供应商。</a:t>
            </a:r>
            <a:endParaRPr lang="zh-CN" altLang="en-US" sz="13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en-US" altLang="zh-CN" sz="1300" kern="1200" cap="none" spc="0" normalizeH="0" baseline="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公司位于位于</a:t>
            </a:r>
            <a:r>
              <a:rPr lang="zh-CN" altLang="en-US" sz="1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龙华新区大浪街道浪口</a:t>
            </a:r>
            <a:r>
              <a:rPr lang="en-US" altLang="zh-CN" sz="1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110</a:t>
            </a:r>
            <a:r>
              <a:rPr lang="zh-CN" altLang="en-US" sz="13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号恒湖工业园厂房一楼</a:t>
            </a: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，现已具备月产</a:t>
            </a:r>
            <a:r>
              <a:rPr lang="en-US" altLang="zh-CN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1200</a:t>
            </a: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万粒的生产能力，公司产品具有高能量密度、高功率密度、体积小、重量轻、使用寿命长、自放电小、形状灵活多样、安</a:t>
            </a: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全性能好等优点。公司坚持以市场为导向，以质量为生命，以科技为动力，以服务为中心，尤其关注产品的安全性能，决心以质量求信誉，以信誉求发展，追求更高的综合性价比，致力于满足并超越客户的期望。追求卓越，与时俱进，合作共赢。</a:t>
            </a:r>
            <a:endParaRPr lang="zh-CN" altLang="en-US" sz="130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en-US" altLang="zh-CN" sz="1300" kern="1200" cap="none" spc="0" normalizeH="0" baseline="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京上在线科技</a:t>
            </a:r>
            <a:r>
              <a:rPr lang="zh-CN" altLang="en-US" sz="1300" noProof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致力于为更多企业提供专业、满意的小型聚合物锂离子电池解决方案！</a:t>
            </a:r>
            <a:endParaRPr kumimoji="0" lang="en-US" altLang="zh-CN" sz="1300" kern="1200" cap="none" spc="0" normalizeH="0" baseline="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zh-CN" altLang="en-US" sz="1300" kern="0" cap="none" spc="0" normalizeH="0" baseline="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R="0" algn="just" eaLnBrk="1" fontAlgn="auto" hangingPunct="1"/>
            <a:endParaRPr kumimoji="0" lang="zh-CN" altLang="en-US" sz="1300" kern="0" cap="none" spc="0" normalizeH="0" baseline="0" noProof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744"/>
            <a:ext cx="2790730" cy="5142013"/>
          </a:xfrm>
          <a:prstGeom prst="rect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16535" y="1600200"/>
            <a:ext cx="2357755" cy="1013460"/>
          </a:xfrm>
          <a:prstGeom prst="rect">
            <a:avLst/>
          </a:prstGeom>
          <a:noFill/>
        </p:spPr>
        <p:txBody>
          <a:bodyPr wrap="square" lIns="91362" tIns="45680" rIns="91362" bIns="45680">
            <a:spAutoFit/>
          </a:bodyPr>
          <a:lstStyle/>
          <a:p>
            <a:pPr algn="r">
              <a:defRPr/>
            </a:pPr>
            <a:r>
              <a:rPr lang="zh-CN" altLang="en-US" sz="3600" b="1" spc="150" dirty="0">
                <a:solidFill>
                  <a:schemeClr val="bg1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方针</a:t>
            </a:r>
            <a:r>
              <a:rPr lang="en-US" altLang="zh-CN" sz="3600" b="1" spc="150" dirty="0">
                <a:solidFill>
                  <a:schemeClr val="bg1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*</a:t>
            </a:r>
            <a:r>
              <a:rPr lang="zh-CN" altLang="en-US" sz="3600" b="1" spc="150" dirty="0">
                <a:solidFill>
                  <a:schemeClr val="bg1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目标 </a:t>
            </a:r>
            <a:endParaRPr lang="en-US" altLang="zh-CN" sz="3600" b="1" spc="150" dirty="0">
              <a:solidFill>
                <a:schemeClr val="bg1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  <a:p>
            <a:pPr algn="r">
              <a:defRPr/>
            </a:pPr>
            <a:r>
              <a:rPr lang="en-US" altLang="zh-CN" sz="2400" b="1" spc="150" dirty="0">
                <a:solidFill>
                  <a:schemeClr val="bg1"/>
                </a:solidFill>
                <a:latin typeface="Arial" panose="020B0604020202020204" pitchFamily="34" charset="0"/>
                <a:ea typeface="黑体" panose="02010600030101010101" pitchFamily="49" charset="-122"/>
                <a:sym typeface="Arial" panose="020B0604020202020204" pitchFamily="34" charset="0"/>
              </a:rPr>
              <a:t>CONTENTS</a:t>
            </a:r>
            <a:endParaRPr lang="zh-CN" altLang="en-US" sz="2400" b="1" spc="150" dirty="0">
              <a:solidFill>
                <a:schemeClr val="bg1"/>
              </a:solidFill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88" name="下箭头 87"/>
          <p:cNvSpPr/>
          <p:nvPr/>
        </p:nvSpPr>
        <p:spPr>
          <a:xfrm rot="16200000">
            <a:off x="3483610" y="710565"/>
            <a:ext cx="506730" cy="633095"/>
          </a:xfrm>
          <a:prstGeom prst="downArrow">
            <a:avLst/>
          </a:prstGeom>
          <a:solidFill>
            <a:srgbClr val="0065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5" tIns="34253" rIns="68505" bIns="34253" rtlCol="0" anchor="ctr"/>
          <a:lstStyle/>
          <a:p>
            <a:pPr algn="ctr"/>
            <a:endParaRPr lang="zh-CN" altLang="en-US" sz="1350">
              <a:latin typeface="Arial" panose="020B0604020202020204" pitchFamily="34" charset="0"/>
              <a:ea typeface="黑体" panose="02010600030101010101" pitchFamily="49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10205" y="4846320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/>
              <a:t>公司地址：深圳市龙华新区大浪街道浪口</a:t>
            </a:r>
            <a:r>
              <a:rPr lang="en-US" altLang="zh-CN" sz="800"/>
              <a:t>110</a:t>
            </a:r>
            <a:r>
              <a:rPr lang="zh-CN" altLang="en-US" sz="800"/>
              <a:t>号恒湖工业园厂房一楼     联系电话：</a:t>
            </a:r>
            <a:r>
              <a:rPr lang="en-US" altLang="zh-CN" sz="800"/>
              <a:t>0755-2738 7139  137 1409 8681</a:t>
            </a:r>
            <a:endParaRPr lang="en-US" altLang="zh-CN" sz="800"/>
          </a:p>
        </p:txBody>
      </p:sp>
      <p:pic>
        <p:nvPicPr>
          <p:cNvPr id="5132" name="Picture 1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0875" y="956945"/>
            <a:ext cx="1815465" cy="3698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420745" y="1280795"/>
            <a:ext cx="382841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◆企业方针: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追求高品质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永无止境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全心全意服务客户 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◆</a:t>
            </a: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质量目标：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追求零缺陷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       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0">
        <p14:glitter pattern="hexago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49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7" grpId="0"/>
      <p:bldP spid="8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78" name="下箭头 77"/>
          <p:cNvSpPr/>
          <p:nvPr/>
        </p:nvSpPr>
        <p:spPr>
          <a:xfrm rot="10800000">
            <a:off x="3834025" y="660346"/>
            <a:ext cx="1422051" cy="4226245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887924" y="2353702"/>
            <a:ext cx="1368152" cy="40069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5155092" y="2266015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TextBox 10"/>
          <p:cNvSpPr txBox="1"/>
          <p:nvPr/>
        </p:nvSpPr>
        <p:spPr>
          <a:xfrm>
            <a:off x="5294223" y="2385060"/>
            <a:ext cx="31686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3881333" y="3496896"/>
            <a:ext cx="1368152" cy="43204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5148501" y="3421284"/>
            <a:ext cx="576064" cy="57606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TextBox 39"/>
          <p:cNvSpPr txBox="1"/>
          <p:nvPr/>
        </p:nvSpPr>
        <p:spPr>
          <a:xfrm>
            <a:off x="5287632" y="3546166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3881333" y="2909620"/>
            <a:ext cx="1368152" cy="4320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3401977" y="2837001"/>
            <a:ext cx="576064" cy="57606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881333" y="4084171"/>
            <a:ext cx="1368152" cy="4320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椭圆 105"/>
          <p:cNvSpPr/>
          <p:nvPr/>
        </p:nvSpPr>
        <p:spPr>
          <a:xfrm>
            <a:off x="3391219" y="4012163"/>
            <a:ext cx="576064" cy="57606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74"/>
          <p:cNvSpPr txBox="1"/>
          <p:nvPr/>
        </p:nvSpPr>
        <p:spPr>
          <a:xfrm>
            <a:off x="662305" y="1868170"/>
            <a:ext cx="21005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月日产小聚电芯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万颗</a:t>
            </a:r>
            <a:endParaRPr kumimoji="0" lang="en-US" altLang="zh-CN" sz="14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grpSp>
        <p:nvGrpSpPr>
          <p:cNvPr id="108" name="组合 107"/>
          <p:cNvGrpSpPr/>
          <p:nvPr/>
        </p:nvGrpSpPr>
        <p:grpSpPr>
          <a:xfrm>
            <a:off x="5675797" y="1872776"/>
            <a:ext cx="828092" cy="768260"/>
            <a:chOff x="5868144" y="651362"/>
            <a:chExt cx="828092" cy="768260"/>
          </a:xfrm>
        </p:grpSpPr>
        <p:cxnSp>
          <p:nvCxnSpPr>
            <p:cNvPr id="109" name="直接连接符 108"/>
            <p:cNvCxnSpPr/>
            <p:nvPr/>
          </p:nvCxnSpPr>
          <p:spPr>
            <a:xfrm flipV="1">
              <a:off x="5868144" y="721769"/>
              <a:ext cx="504056" cy="69785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372200" y="721769"/>
              <a:ext cx="18002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椭圆 110"/>
            <p:cNvSpPr/>
            <p:nvPr/>
          </p:nvSpPr>
          <p:spPr>
            <a:xfrm>
              <a:off x="6552220" y="65136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5724565" y="3145790"/>
            <a:ext cx="828092" cy="768260"/>
            <a:chOff x="5868144" y="651362"/>
            <a:chExt cx="828092" cy="768260"/>
          </a:xfrm>
        </p:grpSpPr>
        <p:cxnSp>
          <p:nvCxnSpPr>
            <p:cNvPr id="114" name="直接连接符 113"/>
            <p:cNvCxnSpPr/>
            <p:nvPr/>
          </p:nvCxnSpPr>
          <p:spPr>
            <a:xfrm flipV="1">
              <a:off x="5868144" y="721769"/>
              <a:ext cx="504056" cy="69785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/>
            <p:nvPr/>
          </p:nvCxnSpPr>
          <p:spPr>
            <a:xfrm>
              <a:off x="6372200" y="721769"/>
              <a:ext cx="18002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椭圆 115"/>
            <p:cNvSpPr/>
            <p:nvPr/>
          </p:nvSpPr>
          <p:spPr>
            <a:xfrm>
              <a:off x="6552220" y="65136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 flipH="1">
            <a:off x="2704046" y="2005534"/>
            <a:ext cx="828092" cy="768260"/>
            <a:chOff x="5868144" y="651362"/>
            <a:chExt cx="828092" cy="768260"/>
          </a:xfrm>
        </p:grpSpPr>
        <p:cxnSp>
          <p:nvCxnSpPr>
            <p:cNvPr id="118" name="直接连接符 117"/>
            <p:cNvCxnSpPr/>
            <p:nvPr/>
          </p:nvCxnSpPr>
          <p:spPr>
            <a:xfrm flipV="1">
              <a:off x="5868144" y="721769"/>
              <a:ext cx="504056" cy="69785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连接符 118"/>
            <p:cNvCxnSpPr/>
            <p:nvPr/>
          </p:nvCxnSpPr>
          <p:spPr>
            <a:xfrm>
              <a:off x="6372200" y="721769"/>
              <a:ext cx="18002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椭圆 119"/>
            <p:cNvSpPr/>
            <p:nvPr/>
          </p:nvSpPr>
          <p:spPr>
            <a:xfrm>
              <a:off x="6552220" y="65136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1" name="组合 120"/>
          <p:cNvGrpSpPr/>
          <p:nvPr/>
        </p:nvGrpSpPr>
        <p:grpSpPr>
          <a:xfrm flipH="1">
            <a:off x="2704046" y="3206019"/>
            <a:ext cx="828092" cy="768260"/>
            <a:chOff x="5868144" y="651362"/>
            <a:chExt cx="828092" cy="768260"/>
          </a:xfrm>
        </p:grpSpPr>
        <p:cxnSp>
          <p:nvCxnSpPr>
            <p:cNvPr id="122" name="直接连接符 121"/>
            <p:cNvCxnSpPr/>
            <p:nvPr/>
          </p:nvCxnSpPr>
          <p:spPr>
            <a:xfrm flipV="1">
              <a:off x="5868144" y="721769"/>
              <a:ext cx="504056" cy="69785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连接符 122"/>
            <p:cNvCxnSpPr/>
            <p:nvPr/>
          </p:nvCxnSpPr>
          <p:spPr>
            <a:xfrm>
              <a:off x="6372200" y="721769"/>
              <a:ext cx="18002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椭圆 123"/>
            <p:cNvSpPr/>
            <p:nvPr/>
          </p:nvSpPr>
          <p:spPr>
            <a:xfrm>
              <a:off x="6552220" y="65136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6" name="TextBox 100"/>
          <p:cNvSpPr txBox="1"/>
          <p:nvPr/>
        </p:nvSpPr>
        <p:spPr>
          <a:xfrm>
            <a:off x="0" y="3153410"/>
            <a:ext cx="2762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noProof="0" dirty="0">
                <a:solidFill>
                  <a:srgbClr val="1D6F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2018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25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日公司正式成立</a:t>
            </a:r>
            <a:endParaRPr kumimoji="0" lang="en-US" altLang="zh-CN" sz="14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127" name="TextBox 101"/>
          <p:cNvSpPr txBox="1"/>
          <p:nvPr/>
        </p:nvSpPr>
        <p:spPr>
          <a:xfrm>
            <a:off x="6479091" y="1786592"/>
            <a:ext cx="234138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noProof="0" dirty="0">
                <a:solidFill>
                  <a:srgbClr val="1D6F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2020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TWS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耳机电芯出货量位居国内第二</a:t>
            </a:r>
            <a:endParaRPr kumimoji="0" lang="en-US" altLang="zh-CN" sz="14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130" name="TextBox 104"/>
          <p:cNvSpPr txBox="1"/>
          <p:nvPr/>
        </p:nvSpPr>
        <p:spPr>
          <a:xfrm>
            <a:off x="6180455" y="3358515"/>
            <a:ext cx="3088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400" noProof="0" dirty="0">
                <a:solidFill>
                  <a:srgbClr val="1D6FA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2018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日公司一期正式投产</a:t>
            </a:r>
            <a:endParaRPr kumimoji="0" lang="en-US" altLang="zh-CN" sz="14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3936578" y="1771501"/>
            <a:ext cx="1368152" cy="4320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2" name="椭圆 131"/>
          <p:cNvSpPr/>
          <p:nvPr/>
        </p:nvSpPr>
        <p:spPr>
          <a:xfrm>
            <a:off x="3446464" y="1699493"/>
            <a:ext cx="576064" cy="57606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3" name="组合 132"/>
          <p:cNvGrpSpPr/>
          <p:nvPr/>
        </p:nvGrpSpPr>
        <p:grpSpPr>
          <a:xfrm flipH="1">
            <a:off x="2759291" y="893349"/>
            <a:ext cx="828092" cy="768260"/>
            <a:chOff x="5868144" y="651362"/>
            <a:chExt cx="828092" cy="768260"/>
          </a:xfrm>
        </p:grpSpPr>
        <p:cxnSp>
          <p:nvCxnSpPr>
            <p:cNvPr id="134" name="直接连接符 133"/>
            <p:cNvCxnSpPr/>
            <p:nvPr/>
          </p:nvCxnSpPr>
          <p:spPr>
            <a:xfrm flipV="1">
              <a:off x="5868144" y="721769"/>
              <a:ext cx="504056" cy="697853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/>
            <p:nvPr/>
          </p:nvCxnSpPr>
          <p:spPr>
            <a:xfrm>
              <a:off x="6372200" y="721769"/>
              <a:ext cx="180020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椭圆 135"/>
            <p:cNvSpPr/>
            <p:nvPr/>
          </p:nvSpPr>
          <p:spPr>
            <a:xfrm>
              <a:off x="6552220" y="65136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37" name="TextBox 100"/>
          <p:cNvSpPr txBox="1"/>
          <p:nvPr/>
        </p:nvSpPr>
        <p:spPr>
          <a:xfrm>
            <a:off x="1007745" y="840740"/>
            <a:ext cx="181038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2020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</a:t>
            </a:r>
            <a:r>
              <a:rPr lang="en-US" altLang="zh-CN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</a:t>
            </a:r>
            <a:r>
              <a:rPr lang="zh-CN" altLang="en-US" sz="1400" b="1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日公司二期正式投产</a:t>
            </a:r>
            <a:endParaRPr kumimoji="0" lang="en-US" altLang="zh-CN" sz="1400" b="1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R="0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lang="zh-CN" altLang="en-US" sz="1400" dirty="0">
              <a:solidFill>
                <a:sysClr val="windowText" lastClr="000000"/>
              </a:solidFill>
              <a:latin typeface="Arial" panose="020B0604020202020204" pitchFamily="34" charset="0"/>
              <a:ea typeface="黑体" panose="02010600030101010101" pitchFamily="49" charset="-122"/>
            </a:endParaRPr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7177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2490880" y="803593"/>
            <a:ext cx="179959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729548" y="2335848"/>
            <a:ext cx="1346200" cy="1666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涂布生产线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179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69895" y="803593"/>
            <a:ext cx="179959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4959985" y="2336165"/>
            <a:ext cx="1459230" cy="1663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电芯干燥室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70840" y="2336483"/>
            <a:ext cx="1344613" cy="1666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一期外景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183" name="图片 8"/>
          <p:cNvPicPr/>
          <p:nvPr/>
        </p:nvPicPr>
        <p:blipFill>
          <a:blip r:embed="rId3"/>
          <a:stretch>
            <a:fillRect/>
          </a:stretch>
        </p:blipFill>
        <p:spPr>
          <a:xfrm>
            <a:off x="7048910" y="803593"/>
            <a:ext cx="179959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694170" y="2225675"/>
            <a:ext cx="2468880" cy="3892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极片自动生产线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185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211455" y="2930208"/>
            <a:ext cx="180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55575" y="4498975"/>
            <a:ext cx="1820545" cy="165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热压化成车间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187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2490675" y="2930208"/>
            <a:ext cx="1800000" cy="144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2686368" y="4498975"/>
            <a:ext cx="1346200" cy="165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注液车间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5002530" y="4498181"/>
            <a:ext cx="1344613" cy="1666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组装车间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7244080" y="4498975"/>
            <a:ext cx="1344613" cy="165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p>
            <a:pPr marR="0" algn="ctr" defTabSz="9144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b="1" kern="0" cap="none" spc="0" normalizeH="0" baseline="0" noProof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配料车间</a:t>
            </a:r>
            <a:endParaRPr kumimoji="0" lang="zh-CN" altLang="en-US" b="1" kern="0" cap="none" spc="0" normalizeH="0" baseline="0" noProof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7191" name="图片 19"/>
          <p:cNvPicPr/>
          <p:nvPr/>
        </p:nvPicPr>
        <p:blipFill>
          <a:blip r:embed="rId6"/>
          <a:stretch>
            <a:fillRect/>
          </a:stretch>
        </p:blipFill>
        <p:spPr>
          <a:xfrm>
            <a:off x="4769690" y="2930208"/>
            <a:ext cx="180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2" name="图片 23"/>
          <p:cNvPicPr/>
          <p:nvPr/>
        </p:nvPicPr>
        <p:blipFill>
          <a:blip r:embed="rId7"/>
          <a:stretch>
            <a:fillRect/>
          </a:stretch>
        </p:blipFill>
        <p:spPr>
          <a:xfrm>
            <a:off x="7048705" y="2930208"/>
            <a:ext cx="1800000" cy="144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455" y="804545"/>
            <a:ext cx="1800225" cy="1438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绍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8207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835" y="2931795"/>
            <a:ext cx="4430395" cy="1800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 descr="图片 2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075" y="843280"/>
            <a:ext cx="2160270" cy="1805305"/>
          </a:xfrm>
          <a:prstGeom prst="rect">
            <a:avLst/>
          </a:prstGeom>
        </p:spPr>
      </p:pic>
      <p:pic>
        <p:nvPicPr>
          <p:cNvPr id="10" name="图片 9" descr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849630"/>
            <a:ext cx="2144395" cy="1805940"/>
          </a:xfrm>
          <a:prstGeom prst="rect">
            <a:avLst/>
          </a:prstGeom>
        </p:spPr>
      </p:pic>
      <p:pic>
        <p:nvPicPr>
          <p:cNvPr id="11" name="图片 10" descr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710" y="843280"/>
            <a:ext cx="2127250" cy="1804670"/>
          </a:xfrm>
          <a:prstGeom prst="rect">
            <a:avLst/>
          </a:prstGeom>
        </p:spPr>
      </p:pic>
      <p:pic>
        <p:nvPicPr>
          <p:cNvPr id="13" name="图片 12" descr="图片 6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325" y="849630"/>
            <a:ext cx="2094865" cy="1796415"/>
          </a:xfrm>
          <a:prstGeom prst="rect">
            <a:avLst/>
          </a:prstGeom>
        </p:spPr>
      </p:pic>
      <p:pic>
        <p:nvPicPr>
          <p:cNvPr id="14" name="图片 13" descr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15" y="2931795"/>
            <a:ext cx="2140585" cy="1800225"/>
          </a:xfrm>
          <a:prstGeom prst="rect">
            <a:avLst/>
          </a:prstGeom>
        </p:spPr>
      </p:pic>
      <p:pic>
        <p:nvPicPr>
          <p:cNvPr id="15" name="图片 14" descr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8075" y="2931795"/>
            <a:ext cx="2160270" cy="17995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20434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品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域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9223" name="Rectangle 23"/>
          <p:cNvSpPr/>
          <p:nvPr/>
        </p:nvSpPr>
        <p:spPr>
          <a:xfrm>
            <a:off x="2556193" y="898525"/>
            <a:ext cx="2160587" cy="20875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蓝牙系列</a:t>
            </a:r>
            <a:endParaRPr lang="zh-TW" altLang="en-US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智能穿戴</a:t>
            </a:r>
            <a:endParaRPr lang="zh-TW" altLang="en-US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航模玩具</a:t>
            </a:r>
            <a:endParaRPr lang="en-US" altLang="zh-CN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indent="-342900"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zh-CN" altLang="en-US" sz="23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移动便携</a:t>
            </a:r>
            <a:endParaRPr lang="zh-TW" altLang="en-US" sz="23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224" name="Picture 11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>
                  <a:alpha val="100000"/>
                </a:srgbClr>
              </a:clrFrom>
              <a:clrTo>
                <a:srgbClr val="01010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793" y="1201420"/>
            <a:ext cx="2160587" cy="133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/>
          <p:cNvPicPr/>
          <p:nvPr/>
        </p:nvPicPr>
        <p:blipFill>
          <a:blip r:embed="rId2"/>
          <a:stretch>
            <a:fillRect/>
          </a:stretch>
        </p:blipFill>
        <p:spPr>
          <a:xfrm>
            <a:off x="6833235" y="1114425"/>
            <a:ext cx="1872000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430213" y="3053715"/>
            <a:ext cx="1872000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2601298" y="3053715"/>
            <a:ext cx="1871980" cy="180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363" y="3053715"/>
            <a:ext cx="237617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9" name="图片 2"/>
          <p:cNvPicPr/>
          <p:nvPr/>
        </p:nvPicPr>
        <p:blipFill>
          <a:blip r:embed="rId6"/>
          <a:stretch>
            <a:fillRect/>
          </a:stretch>
        </p:blipFill>
        <p:spPr>
          <a:xfrm>
            <a:off x="4772660" y="1114425"/>
            <a:ext cx="1873282" cy="1800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例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2" name="图片 1" descr="5dbadc9a834084462c7aec09821a17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3215" y="627380"/>
            <a:ext cx="4280535" cy="4280535"/>
          </a:xfrm>
          <a:prstGeom prst="rect">
            <a:avLst/>
          </a:prstGeom>
        </p:spPr>
      </p:pic>
      <p:pic>
        <p:nvPicPr>
          <p:cNvPr id="4" name="图片 3" descr="5dbadc9a834084462c7aec09821a17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03750" y="627380"/>
            <a:ext cx="4280535" cy="4280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10205" y="4918075"/>
            <a:ext cx="6102985" cy="213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00">
                <a:sym typeface="+mn-ea"/>
              </a:rPr>
              <a:t>公司地址：深圳市龙华新区大浪街道浪口</a:t>
            </a:r>
            <a:r>
              <a:rPr lang="en-US" altLang="zh-CN" sz="800">
                <a:sym typeface="+mn-ea"/>
              </a:rPr>
              <a:t>110</a:t>
            </a:r>
            <a:r>
              <a:rPr lang="zh-CN" altLang="en-US" sz="800">
                <a:sym typeface="+mn-ea"/>
              </a:rPr>
              <a:t>号恒湖工业园厂房一楼     联系电话：</a:t>
            </a:r>
            <a:r>
              <a:rPr lang="en-US" altLang="zh-CN" sz="800">
                <a:sym typeface="+mn-ea"/>
              </a:rPr>
              <a:t>0755-2738 7139  137 1409 8681</a:t>
            </a:r>
            <a:endParaRPr lang="zh-CN" altLang="en-US" sz="800"/>
          </a:p>
        </p:txBody>
      </p:sp>
      <p:sp>
        <p:nvSpPr>
          <p:cNvPr id="176" name="矩形 175"/>
          <p:cNvSpPr/>
          <p:nvPr/>
        </p:nvSpPr>
        <p:spPr>
          <a:xfrm>
            <a:off x="0" y="0"/>
            <a:ext cx="9144000" cy="66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sp>
        <p:nvSpPr>
          <p:cNvPr id="177" name="文本框 176"/>
          <p:cNvSpPr txBox="1"/>
          <p:nvPr/>
        </p:nvSpPr>
        <p:spPr>
          <a:xfrm>
            <a:off x="430530" y="146050"/>
            <a:ext cx="13906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型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8" name="矩形 177"/>
          <p:cNvSpPr/>
          <p:nvPr/>
        </p:nvSpPr>
        <p:spPr>
          <a:xfrm>
            <a:off x="-6350" y="4918075"/>
            <a:ext cx="9144000" cy="3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30000"/>
              </a:lnSpc>
            </a:pPr>
            <a:endParaRPr lang="zh-CN" altLang="en-US" baseline="-25000">
              <a:latin typeface="SF Orson Casual Heavy" panose="00000400000000000000" pitchFamily="2" charset="0"/>
              <a:ea typeface="幼圆" panose="02010509060101010101" pitchFamily="49" charset="-122"/>
              <a:sym typeface="SF Orson Casual Heavy" panose="00000400000000000000" pitchFamily="2" charset="0"/>
            </a:endParaRPr>
          </a:p>
        </p:txBody>
      </p:sp>
      <p:pic>
        <p:nvPicPr>
          <p:cNvPr id="4" name="图片 3" descr="11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660400"/>
            <a:ext cx="9148445" cy="4236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0">
        <p:dissolve/>
      </p:transition>
    </mc:Choice>
    <mc:Fallback>
      <p:transition spd="slow" advClick="0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MH" val="20151024171134"/>
  <p:tag name="MH_LIBRARY" val="GRAPHIC"/>
  <p:tag name="MH_TYPE" val="SubTitle"/>
  <p:tag name="MH_ORDER" val="5"/>
</p:tagLst>
</file>

<file path=ppt/tags/tag11.xml><?xml version="1.0" encoding="utf-8"?>
<p:tagLst xmlns:p="http://schemas.openxmlformats.org/presentationml/2006/main">
  <p:tag name="ISPRING_PRESENTATION_TITLE" val="PowerPoint 演示文稿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KSO_WM_UNIT_PLACING_PICTURE_USER_VIEWPORT" val="{&quot;height&quot;:6741,&quot;width&quot;:6741}"/>
</p:tagLst>
</file>

<file path=ppt/tags/tag7.xml><?xml version="1.0" encoding="utf-8"?>
<p:tagLst xmlns:p="http://schemas.openxmlformats.org/presentationml/2006/main">
  <p:tag name="KSO_WM_UNIT_PLACING_PICTURE_USER_VIEWPORT" val="{&quot;height&quot;:6741,&quot;width&quot;:6741}"/>
</p:tagLst>
</file>

<file path=ppt/tags/tag8.xml><?xml version="1.0" encoding="utf-8"?>
<p:tagLst xmlns:p="http://schemas.openxmlformats.org/presentationml/2006/main">
  <p:tag name="MH" val="20151024171134"/>
  <p:tag name="MH_LIBRARY" val="GRAPHIC"/>
  <p:tag name="MH_TYPE" val="SubTitle"/>
  <p:tag name="MH_ORDER" val="5"/>
</p:tagLst>
</file>

<file path=ppt/tags/tag9.xml><?xml version="1.0" encoding="utf-8"?>
<p:tagLst xmlns:p="http://schemas.openxmlformats.org/presentationml/2006/main">
  <p:tag name="MH" val="20151024171134"/>
  <p:tag name="MH_LIBRARY" val="GRAPHIC"/>
  <p:tag name="MH_TYPE" val="SubTitle"/>
  <p:tag name="MH_ORDER" val="5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377A"/>
      </a:dk1>
      <a:lt1>
        <a:srgbClr val="FFFFFF"/>
      </a:lt1>
      <a:dk2>
        <a:srgbClr val="0065B3"/>
      </a:dk2>
      <a:lt2>
        <a:srgbClr val="E7F1FA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">
      <a:dk1>
        <a:srgbClr val="00377A"/>
      </a:dk1>
      <a:lt1>
        <a:srgbClr val="FFFFFF"/>
      </a:lt1>
      <a:dk2>
        <a:srgbClr val="0065B3"/>
      </a:dk2>
      <a:lt2>
        <a:srgbClr val="E7F1FA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1663</Words>
  <Application>WPS 演示</Application>
  <PresentationFormat>全屏显示(16:9)</PresentationFormat>
  <Paragraphs>124</Paragraphs>
  <Slides>14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黑体</vt:lpstr>
      <vt:lpstr>Times New Roman</vt:lpstr>
      <vt:lpstr>Calibri</vt:lpstr>
      <vt:lpstr>微软雅黑</vt:lpstr>
      <vt:lpstr>SF Orson Casual Heavy</vt:lpstr>
      <vt:lpstr>幼圆</vt:lpstr>
      <vt:lpstr>Verdana</vt:lpstr>
      <vt:lpstr>Arial Unicode MS</vt:lpstr>
      <vt:lpstr>brushtipTexe TRIAL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Sky123.Org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</dc:creator>
  <cp:lastModifiedBy>Andy</cp:lastModifiedBy>
  <cp:revision>214</cp:revision>
  <dcterms:created xsi:type="dcterms:W3CDTF">2014-08-23T07:50:00Z</dcterms:created>
  <dcterms:modified xsi:type="dcterms:W3CDTF">2021-05-14T07:25:34Z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2E866B9B66E14D99885BC565E65FC9A5</vt:lpwstr>
  </property>
</Properties>
</file>